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0"/>
  </p:notesMasterIdLst>
  <p:handoutMasterIdLst>
    <p:handoutMasterId r:id="rId31"/>
  </p:handoutMasterIdLst>
  <p:sldIdLst>
    <p:sldId id="450" r:id="rId2"/>
    <p:sldId id="528" r:id="rId3"/>
    <p:sldId id="794" r:id="rId4"/>
    <p:sldId id="774" r:id="rId5"/>
    <p:sldId id="817" r:id="rId6"/>
    <p:sldId id="775" r:id="rId7"/>
    <p:sldId id="796" r:id="rId8"/>
    <p:sldId id="795" r:id="rId9"/>
    <p:sldId id="803" r:id="rId10"/>
    <p:sldId id="800" r:id="rId11"/>
    <p:sldId id="802" r:id="rId12"/>
    <p:sldId id="806" r:id="rId13"/>
    <p:sldId id="804" r:id="rId14"/>
    <p:sldId id="811" r:id="rId15"/>
    <p:sldId id="780" r:id="rId16"/>
    <p:sldId id="799" r:id="rId17"/>
    <p:sldId id="814" r:id="rId18"/>
    <p:sldId id="781" r:id="rId19"/>
    <p:sldId id="782" r:id="rId20"/>
    <p:sldId id="784" r:id="rId21"/>
    <p:sldId id="797" r:id="rId22"/>
    <p:sldId id="815" r:id="rId23"/>
    <p:sldId id="798" r:id="rId24"/>
    <p:sldId id="777" r:id="rId25"/>
    <p:sldId id="787" r:id="rId26"/>
    <p:sldId id="790" r:id="rId27"/>
    <p:sldId id="816" r:id="rId28"/>
    <p:sldId id="792" r:id="rId29"/>
  </p:sldIdLst>
  <p:sldSz cx="9144000" cy="5143500" type="screen16x9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C662B16-71B2-426F-B56E-25929C8F4AA3}">
          <p14:sldIdLst>
            <p14:sldId id="450"/>
            <p14:sldId id="528"/>
            <p14:sldId id="794"/>
            <p14:sldId id="774"/>
            <p14:sldId id="817"/>
            <p14:sldId id="775"/>
            <p14:sldId id="796"/>
            <p14:sldId id="795"/>
            <p14:sldId id="803"/>
            <p14:sldId id="800"/>
            <p14:sldId id="802"/>
            <p14:sldId id="806"/>
            <p14:sldId id="804"/>
            <p14:sldId id="811"/>
            <p14:sldId id="780"/>
            <p14:sldId id="799"/>
            <p14:sldId id="814"/>
            <p14:sldId id="781"/>
            <p14:sldId id="782"/>
            <p14:sldId id="784"/>
            <p14:sldId id="797"/>
            <p14:sldId id="815"/>
            <p14:sldId id="798"/>
            <p14:sldId id="777"/>
            <p14:sldId id="787"/>
            <p14:sldId id="790"/>
            <p14:sldId id="816"/>
            <p14:sldId id="792"/>
          </p14:sldIdLst>
        </p14:section>
        <p14:section name="Раздел без заголовка" id="{63D91D82-BAD4-4072-8CEA-85D2AB9E58D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00863D"/>
    <a:srgbClr val="CFAFE7"/>
    <a:srgbClr val="B686DA"/>
    <a:srgbClr val="FF9933"/>
    <a:srgbClr val="6C00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082" autoAdjust="0"/>
    <p:restoredTop sz="87355" autoAdjust="0"/>
  </p:normalViewPr>
  <p:slideViewPr>
    <p:cSldViewPr>
      <p:cViewPr varScale="1">
        <p:scale>
          <a:sx n="133" d="100"/>
          <a:sy n="133" d="100"/>
        </p:scale>
        <p:origin x="60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64" y="524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AFFCE46E-2530-4CAE-A017-6CCB56D3B672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FCA4CA8-B55F-49CB-B6E0-1A3C7EF435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9737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70826F6-17F9-483B-9CAD-42A51C473AC0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9850" y="747713"/>
            <a:ext cx="6621463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5637D60-8148-4641-84DF-28CF7CF533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3259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D97BAFA-8027-49B5-9088-77223F1D7962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D5FD9BBE-1D90-4443-8B01-D7CAF05778A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4217277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88CD8AB-4872-478E-92A6-9540F1089C8C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9DE9D29-3E85-49DE-96F9-5063CFD8C07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663873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DC0249E-B0DB-4368-908A-9DE7761C76FB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47B0F37-B26E-4E16-962C-3F7D94D16CA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7109107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184E6B2-4AAD-4E44-B4AC-9C2E0B19124A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CD0BA98-ECCE-455A-AFB8-9585A02411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110191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3F5E0FD-E13C-41DD-BD1F-79DDD824BAD4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8E6A2DFF-B308-4BC8-8D3E-676887387E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964381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709FB7E-E0A4-48B4-BB24-C1602EC99D94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593BEF6-C578-4216-B48A-D5D9F010B8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3854993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925E707-4AC6-4633-8822-9541F97E6208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44092A5F-4114-4659-8986-AA024EEEEF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38568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1C26C04-9350-4882-B074-C9B926A88A0D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9E5C1CBB-6748-46E5-9204-1BA11638F0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3363471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BCAE148-E4E3-4E52-97B6-7D1678E8E53D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47FBF45-F67B-4B13-87C7-C0606D72DD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58595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02523E9-0F77-4D71-A806-32F6E83BD5B4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5A9CBC26-21E4-48A5-8BB0-507EBB667D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5296151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AB6252B-BEC5-4DC6-B5F9-5799683DC9BC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767FD1C-7712-4263-B9A8-7731AD9134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288571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8930EFFD-CFD5-4E9C-8377-025D677AAE15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85AADE72-8A31-4D8B-839A-28FF660337C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jpeg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785225" cy="15017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600" dirty="0" smtClean="0"/>
              <a:t/>
            </a:r>
            <a:br>
              <a:rPr lang="ru-RU" sz="2600" dirty="0" smtClean="0"/>
            </a:br>
            <a:endParaRPr lang="ru-RU" sz="2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37624"/>
            <a:ext cx="8352928" cy="3564396"/>
          </a:xfrm>
          <a:extLst/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altLang="ru-RU" sz="2600" b="1" kern="0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Итоги деятельности </a:t>
            </a: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altLang="ru-RU" sz="2600" b="1" kern="0" dirty="0" err="1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Лаишевской</a:t>
            </a:r>
            <a:r>
              <a:rPr lang="ru-RU" altLang="ru-RU" sz="2600" b="1" kern="0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территориальной организации Профсоюза работников образования</a:t>
            </a:r>
            <a:endParaRPr lang="ru-RU" altLang="ru-RU" sz="2600" b="1" kern="0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57600" lvl="8" indent="0" algn="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ru-RU" altLang="ru-RU" sz="4400" b="1" kern="0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57600" lvl="8" indent="0" algn="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b="1" kern="0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Харитонова Л.К.</a:t>
            </a:r>
          </a:p>
          <a:p>
            <a:pPr marL="3657600" lvl="8" indent="0" algn="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b="1" kern="0" dirty="0" err="1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Каюмова</a:t>
            </a:r>
            <a:r>
              <a:rPr lang="ru-RU" altLang="ru-RU" b="1" kern="0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С.В.</a:t>
            </a:r>
            <a:endParaRPr lang="ru-RU" altLang="ru-RU" b="1" kern="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0" lvl="8" indent="0" algn="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ru-RU" altLang="ru-RU" b="1" kern="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endParaRPr lang="en-US" altLang="ru-RU" sz="2200" kern="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altLang="ru-RU" sz="2000" b="1" kern="0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2020 год</a:t>
            </a:r>
            <a:endParaRPr lang="en-US" altLang="ru-RU" sz="2000" b="1" kern="0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endParaRPr lang="ru-RU" altLang="ru-RU" sz="4400" b="1" kern="0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9827"/>
            <a:ext cx="115887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82078"/>
            <a:ext cx="1445135" cy="933819"/>
          </a:xfrm>
          <a:prstGeom prst="rect">
            <a:avLst/>
          </a:prstGeom>
        </p:spPr>
      </p:pic>
      <p:pic>
        <p:nvPicPr>
          <p:cNvPr id="8" name="Picture 2" descr="https://cs7.pikabu.ru/post_img/2019/08/08/5/og_og_156524763826235450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11" b="100000" l="27750" r="68667">
                        <a14:foregroundMark x1="37833" y1="57484" x2="37833" y2="57484"/>
                        <a14:foregroundMark x1="40167" y1="19586" x2="40167" y2="19586"/>
                        <a14:foregroundMark x1="56583" y1="17834" x2="56583" y2="17834"/>
                        <a14:foregroundMark x1="33250" y1="78981" x2="34083" y2="78981"/>
                        <a14:foregroundMark x1="36083" y1="79618" x2="36083" y2="79618"/>
                        <a14:foregroundMark x1="43333" y1="81210" x2="43333" y2="81210"/>
                        <a14:foregroundMark x1="48750" y1="81210" x2="48750" y2="81210"/>
                        <a14:foregroundMark x1="54250" y1="78503" x2="54250" y2="78503"/>
                        <a14:foregroundMark x1="60917" y1="77866" x2="60917" y2="77866"/>
                        <a14:foregroundMark x1="66417" y1="76911" x2="66417" y2="76911"/>
                        <a14:foregroundMark x1="66083" y1="82962" x2="66083" y2="82962"/>
                        <a14:foregroundMark x1="61500" y1="92357" x2="61500" y2="92357"/>
                        <a14:foregroundMark x1="58000" y1="92357" x2="58000" y2="92357"/>
                        <a14:foregroundMark x1="54583" y1="91720" x2="54583" y2="91720"/>
                        <a14:foregroundMark x1="50833" y1="91242" x2="50833" y2="91242"/>
                        <a14:foregroundMark x1="48250" y1="93949" x2="48250" y2="93949"/>
                        <a14:foregroundMark x1="47083" y1="93949" x2="47083" y2="93949"/>
                        <a14:foregroundMark x1="45000" y1="93312" x2="45000" y2="93312"/>
                        <a14:foregroundMark x1="41000" y1="92357" x2="41000" y2="92357"/>
                        <a14:foregroundMark x1="37833" y1="91720" x2="37833" y2="91720"/>
                        <a14:foregroundMark x1="34333" y1="91720" x2="34333" y2="917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02" r="29671"/>
          <a:stretch/>
        </p:blipFill>
        <p:spPr bwMode="auto">
          <a:xfrm>
            <a:off x="7740352" y="419547"/>
            <a:ext cx="901332" cy="88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82285"/>
            <a:ext cx="1368151" cy="73340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Акция «Первомай дома 2020»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1909167" cy="339407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052847"/>
            <a:ext cx="3862164" cy="40633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84" y="3157061"/>
            <a:ext cx="3643685" cy="3487316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03800" y="3874470"/>
            <a:ext cx="73025" cy="12982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" b="43000"/>
          <a:stretch/>
        </p:blipFill>
        <p:spPr>
          <a:xfrm>
            <a:off x="2419727" y="1052847"/>
            <a:ext cx="2166689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527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Акция «Спасибо врачам»</a:t>
            </a:r>
            <a:endParaRPr lang="ru-RU" dirty="0"/>
          </a:p>
        </p:txBody>
      </p:sp>
      <p:pic>
        <p:nvPicPr>
          <p:cNvPr id="6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91" y="123478"/>
            <a:ext cx="1910984" cy="339407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00" b="8000"/>
          <a:stretch/>
        </p:blipFill>
        <p:spPr>
          <a:xfrm>
            <a:off x="457200" y="2859782"/>
            <a:ext cx="2461171" cy="25922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0" b="16852"/>
          <a:stretch/>
        </p:blipFill>
        <p:spPr>
          <a:xfrm>
            <a:off x="3222161" y="1347614"/>
            <a:ext cx="2893219" cy="321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 b="23400"/>
          <a:stretch/>
        </p:blipFill>
        <p:spPr>
          <a:xfrm>
            <a:off x="6588224" y="3147813"/>
            <a:ext cx="2420375" cy="2100583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7" b="27764"/>
          <a:stretch/>
        </p:blipFill>
        <p:spPr bwMode="auto">
          <a:xfrm>
            <a:off x="6843827" y="915566"/>
            <a:ext cx="1909167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0568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421159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Экскурсионная поездка в Чебоксары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25" y="843558"/>
            <a:ext cx="6600928" cy="429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525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82712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382712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4525783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 помнить призываю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7615"/>
            <a:ext cx="4038600" cy="3247008"/>
          </a:xfrm>
        </p:spPr>
        <p:txBody>
          <a:bodyPr/>
          <a:lstStyle/>
          <a:p>
            <a:r>
              <a:rPr lang="ru-RU" dirty="0" smtClean="0"/>
              <a:t>Приняло участие 37 первичных профсоюзных организаций, более 500 членов профсоюза</a:t>
            </a:r>
            <a:endParaRPr lang="ru-RU" dirty="0"/>
          </a:p>
        </p:txBody>
      </p:sp>
      <p:pic>
        <p:nvPicPr>
          <p:cNvPr id="5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6" b="51102"/>
          <a:stretch/>
        </p:blipFill>
        <p:spPr>
          <a:xfrm>
            <a:off x="323528" y="1347614"/>
            <a:ext cx="4104456" cy="3168352"/>
          </a:xfrm>
        </p:spPr>
      </p:pic>
    </p:spTree>
    <p:extLst>
      <p:ext uri="{BB962C8B-B14F-4D97-AF65-F5344CB8AC3E}">
        <p14:creationId xmlns:p14="http://schemas.microsoft.com/office/powerpoint/2010/main" val="38732544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55001"/>
            <a:ext cx="8229600" cy="541633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Я помнить призываю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5556" y="797316"/>
            <a:ext cx="3885828" cy="912316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проведение районного фестиваля «Я помнить призываю» для первичных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организаций, посвященного 75-летию Победы.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9552" y="1995686"/>
            <a:ext cx="3957836" cy="2598936"/>
          </a:xfrm>
        </p:spPr>
        <p:txBody>
          <a:bodyPr/>
          <a:lstStyle/>
          <a:p>
            <a:pPr marL="0" inden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pPr marL="0" indent="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15" y="1946378"/>
            <a:ext cx="3951816" cy="2963862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25"/>
          <a:stretch/>
        </p:blipFill>
        <p:spPr>
          <a:xfrm>
            <a:off x="4788024" y="561952"/>
            <a:ext cx="3349252" cy="20207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01"/>
          <a:stretch/>
        </p:blipFill>
        <p:spPr>
          <a:xfrm rot="5400000">
            <a:off x="5166504" y="2391731"/>
            <a:ext cx="2592290" cy="309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454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59"/>
          <a:stretch/>
        </p:blipFill>
        <p:spPr>
          <a:xfrm>
            <a:off x="4572000" y="2796204"/>
            <a:ext cx="4032448" cy="220970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15"/>
          <a:stretch/>
        </p:blipFill>
        <p:spPr>
          <a:xfrm>
            <a:off x="4635920" y="131908"/>
            <a:ext cx="3888432" cy="247583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27"/>
          <a:stretch/>
        </p:blipFill>
        <p:spPr>
          <a:xfrm>
            <a:off x="268004" y="2796204"/>
            <a:ext cx="4015964" cy="21881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04" y="131908"/>
            <a:ext cx="4087972" cy="247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573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421159"/>
          </a:xfrm>
        </p:spPr>
        <p:txBody>
          <a:bodyPr/>
          <a:lstStyle/>
          <a:p>
            <a:r>
              <a:rPr lang="ru-RU" sz="3600" dirty="0" smtClean="0"/>
              <a:t>Электронный профсоюз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2" b="35381"/>
          <a:stretch/>
        </p:blipFill>
        <p:spPr>
          <a:xfrm>
            <a:off x="1475656" y="699542"/>
            <a:ext cx="5904656" cy="3888432"/>
          </a:xfrm>
        </p:spPr>
      </p:pic>
      <p:sp>
        <p:nvSpPr>
          <p:cNvPr id="3" name="Прямоугольник 2"/>
          <p:cNvSpPr/>
          <p:nvPr/>
        </p:nvSpPr>
        <p:spPr>
          <a:xfrm>
            <a:off x="355298" y="4659982"/>
            <a:ext cx="83754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Члены профсоюза школы-интернат первыми получили электронные профсоюзные билеты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5409167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Санаторно-курортное оздоровление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6195" name="Picture 3" descr="C:\Users\Win 7 PRO\Desktop\профсоюз\профсоюз 2019\Санта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71506"/>
            <a:ext cx="2592288" cy="2003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6196" name="Picture 4" descr="C:\Users\Win 7 PRO\Desktop\профсоюз\профсоюз 2019\азнакаев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9" y="1154065"/>
            <a:ext cx="1584175" cy="1743894"/>
          </a:xfrm>
          <a:prstGeom prst="rect">
            <a:avLst/>
          </a:prstGeom>
          <a:extLst/>
        </p:spPr>
      </p:pic>
      <p:pic>
        <p:nvPicPr>
          <p:cNvPr id="136197" name="Picture 5" descr="C:\Users\Win 7 PRO\Desktop\профсоюз\профсоюз 2019\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0959"/>
            <a:ext cx="1872208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6" y="1491630"/>
            <a:ext cx="2195604" cy="321855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086992"/>
            <a:ext cx="2098576" cy="17952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00"/>
          <a:stretch/>
        </p:blipFill>
        <p:spPr>
          <a:xfrm>
            <a:off x="6084168" y="3138968"/>
            <a:ext cx="2232248" cy="186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547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Тур выходного дня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40" y="1090545"/>
            <a:ext cx="6336704" cy="532192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Санаторий «Ливадия»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860032" y="3363838"/>
            <a:ext cx="4041775" cy="1361973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Отдохнули 27 членов  профсоюза школ и дошкольных учреждений района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9437"/>
            <a:ext cx="2222896" cy="2702353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980" y="2542201"/>
            <a:ext cx="2344936" cy="25202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11510"/>
            <a:ext cx="2088232" cy="271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504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ctrTitle"/>
          </p:nvPr>
        </p:nvSpPr>
        <p:spPr>
          <a:xfrm>
            <a:off x="107504" y="123479"/>
            <a:ext cx="9073008" cy="4662834"/>
          </a:xfrm>
        </p:spPr>
        <p:txBody>
          <a:bodyPr/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состоянию на 1 января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2021г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структуре: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-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первичные организации Профсоюза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общеобразовательных  учреждений -26,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- первичные организации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дошкольных образовательных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учреждений - 15;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профорганизация среднего профессионального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образования- 1,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другие профорганизации в системе общего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образования -2.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Охват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профсоюзным членством остается стабильным и составляет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99,79%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Количество членов профсоюза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1446 человек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96338" y="4876006"/>
            <a:ext cx="138407" cy="144016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Работа с молодежью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846651"/>
            <a:ext cx="3096344" cy="2959100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12" y="362889"/>
            <a:ext cx="2324463" cy="222568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846651"/>
            <a:ext cx="3024337" cy="26642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480725"/>
            <a:ext cx="1800200" cy="163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678999"/>
            <a:ext cx="2260664" cy="146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335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Стипендия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82712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78629"/>
            <a:ext cx="4038600" cy="2837116"/>
          </a:xfrm>
        </p:spPr>
      </p:pic>
    </p:spTree>
    <p:extLst>
      <p:ext uri="{BB962C8B-B14F-4D97-AF65-F5344CB8AC3E}">
        <p14:creationId xmlns:p14="http://schemas.microsoft.com/office/powerpoint/2010/main" val="10774043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421159"/>
          </a:xfrm>
        </p:spPr>
        <p:txBody>
          <a:bodyPr/>
          <a:lstStyle/>
          <a:p>
            <a:r>
              <a:rPr lang="ru-RU" dirty="0" smtClean="0"/>
              <a:t>Достижения АМП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71550"/>
            <a:ext cx="8363272" cy="3960440"/>
          </a:xfrm>
        </p:spPr>
        <p:txBody>
          <a:bodyPr/>
          <a:lstStyle/>
          <a:p>
            <a:r>
              <a:rPr lang="ru-RU" sz="1100" dirty="0"/>
              <a:t>- </a:t>
            </a:r>
            <a:r>
              <a:rPr lang="ru-RU" sz="1100" dirty="0" err="1"/>
              <a:t>Аюкаева</a:t>
            </a:r>
            <a:r>
              <a:rPr lang="ru-RU" sz="1100" dirty="0"/>
              <a:t> Ильмира </a:t>
            </a:r>
            <a:r>
              <a:rPr lang="ru-RU" sz="1100" dirty="0" err="1"/>
              <a:t>Наиловна</a:t>
            </a:r>
            <a:r>
              <a:rPr lang="ru-RU" sz="1100" dirty="0"/>
              <a:t> победитель муниципального, зонального и республиканского этапов конкурса «Педагог-психолог – 2020», участник Всероссийского этапа того же конкурса;</a:t>
            </a:r>
          </a:p>
          <a:p>
            <a:r>
              <a:rPr lang="ru-RU" sz="1100" dirty="0"/>
              <a:t>-победитель муниципального этапа всероссийского конкурса «Учитель года – 2020», лауреат республиканского этапа </a:t>
            </a:r>
            <a:r>
              <a:rPr lang="ru-RU" sz="1100" dirty="0" err="1"/>
              <a:t>Никиткова</a:t>
            </a:r>
            <a:r>
              <a:rPr lang="ru-RU" sz="1100" dirty="0"/>
              <a:t> А.Н.;</a:t>
            </a:r>
          </a:p>
          <a:p>
            <a:r>
              <a:rPr lang="ru-RU" sz="1100" dirty="0"/>
              <a:t>- Валиева Л.Р., </a:t>
            </a:r>
            <a:r>
              <a:rPr lang="ru-RU" sz="1100" dirty="0" err="1"/>
              <a:t>Аюкаева</a:t>
            </a:r>
            <a:r>
              <a:rPr lang="ru-RU" sz="1100" dirty="0"/>
              <a:t> И.Н. - 3 место в Межрегиональном конкурсе авторских методических разработок в сфере воспитания и образования детей;</a:t>
            </a:r>
          </a:p>
          <a:p>
            <a:r>
              <a:rPr lang="ru-RU" sz="1100" dirty="0"/>
              <a:t>-  Валиева Л.Р., </a:t>
            </a:r>
            <a:r>
              <a:rPr lang="ru-RU" sz="1100" dirty="0" err="1"/>
              <a:t>Аюкаева</a:t>
            </a:r>
            <a:r>
              <a:rPr lang="ru-RU" sz="1100" dirty="0"/>
              <a:t> И.Н. -  3 место в межрегиональной педагогической олимпиаде;</a:t>
            </a:r>
          </a:p>
          <a:p>
            <a:r>
              <a:rPr lang="ru-RU" sz="1100" dirty="0"/>
              <a:t>- 2020 год -  участие специалистов в качестве спикеров на межрегиональном семинаре для молодых педагогов, проведение мастер-класса и тренинга;</a:t>
            </a:r>
          </a:p>
          <a:p>
            <a:r>
              <a:rPr lang="ru-RU" sz="1100" dirty="0"/>
              <a:t>- </a:t>
            </a:r>
            <a:r>
              <a:rPr lang="ru-RU" sz="1100" dirty="0" err="1"/>
              <a:t>Багрянова</a:t>
            </a:r>
            <a:r>
              <a:rPr lang="ru-RU" sz="1100" dirty="0"/>
              <a:t> Екатерина Сергеевна, учитель биологии ГБОУ «</a:t>
            </a:r>
            <a:r>
              <a:rPr lang="ru-RU" sz="1100" dirty="0" err="1"/>
              <a:t>Лаишевская</a:t>
            </a:r>
            <a:r>
              <a:rPr lang="ru-RU" sz="1100" dirty="0"/>
              <a:t> школа-интернат» - получатель гранта «Наш новый учитель»;</a:t>
            </a:r>
          </a:p>
          <a:p>
            <a:r>
              <a:rPr lang="ru-RU" sz="1100" dirty="0"/>
              <a:t>- </a:t>
            </a:r>
            <a:r>
              <a:rPr lang="ru-RU" sz="1100" dirty="0" err="1"/>
              <a:t>Федорина</a:t>
            </a:r>
            <a:r>
              <a:rPr lang="ru-RU" sz="1100" dirty="0"/>
              <a:t> Юлия Олеговна,	учитель начальных классов 	ГБОУ «</a:t>
            </a:r>
            <a:r>
              <a:rPr lang="ru-RU" sz="1100" dirty="0" err="1"/>
              <a:t>Лаишевская</a:t>
            </a:r>
            <a:r>
              <a:rPr lang="ru-RU" sz="1100" dirty="0"/>
              <a:t> школа-интернат» - участник гранта «Адаптивная физическая культура для детей с нарушением зрения»;</a:t>
            </a:r>
          </a:p>
          <a:p>
            <a:r>
              <a:rPr lang="ru-RU" sz="1100" dirty="0"/>
              <a:t>- </a:t>
            </a:r>
            <a:r>
              <a:rPr lang="ru-RU" sz="1100" dirty="0" err="1"/>
              <a:t>Сунгатуллина</a:t>
            </a:r>
            <a:r>
              <a:rPr lang="ru-RU" sz="1100" dirty="0"/>
              <a:t> С.А., 	учитель английского языка МБОУ "ИСОШ" – победитель Республиканского конкурса "</a:t>
            </a:r>
            <a:r>
              <a:rPr lang="ru-RU" sz="1100" dirty="0" err="1"/>
              <a:t>Эбиемнен</a:t>
            </a:r>
            <a:r>
              <a:rPr lang="ru-RU" sz="1100" dirty="0"/>
              <a:t> </a:t>
            </a:r>
            <a:r>
              <a:rPr lang="ru-RU" sz="1100" dirty="0" err="1"/>
              <a:t>сандыгы</a:t>
            </a:r>
            <a:r>
              <a:rPr lang="ru-RU" sz="1100" dirty="0"/>
              <a:t>", победитель "Всероссийской очно-заочной олимпиады", номинация "Самый юный вожатый" (муниципальный уровень);</a:t>
            </a:r>
          </a:p>
          <a:p>
            <a:r>
              <a:rPr lang="ru-RU" sz="1100" dirty="0"/>
              <a:t>- Прокопенко А.В., учитель химии и биологии МБОУ «</a:t>
            </a:r>
            <a:r>
              <a:rPr lang="ru-RU" sz="1100" dirty="0" err="1"/>
              <a:t>Сокуровская</a:t>
            </a:r>
            <a:r>
              <a:rPr lang="ru-RU" sz="1100" dirty="0"/>
              <a:t> СОШ </a:t>
            </a:r>
            <a:r>
              <a:rPr lang="ru-RU" sz="1100" dirty="0" err="1"/>
              <a:t>им.Г.Р</a:t>
            </a:r>
            <a:r>
              <a:rPr lang="ru-RU" sz="1100" dirty="0"/>
              <a:t>. Державина»	- победа в гранте «Наш новый учитель»;</a:t>
            </a:r>
          </a:p>
          <a:p>
            <a:r>
              <a:rPr lang="ru-RU" sz="1100" dirty="0"/>
              <a:t>- </a:t>
            </a:r>
            <a:r>
              <a:rPr lang="ru-RU" sz="1100" dirty="0" err="1"/>
              <a:t>Киямова</a:t>
            </a:r>
            <a:r>
              <a:rPr lang="ru-RU" sz="1100" dirty="0"/>
              <a:t> С.М., 	учитель начальных классов МБОУ «</a:t>
            </a:r>
            <a:r>
              <a:rPr lang="ru-RU" sz="1100" dirty="0" err="1"/>
              <a:t>Малоелгинская</a:t>
            </a:r>
            <a:r>
              <a:rPr lang="ru-RU" sz="1100" dirty="0"/>
              <a:t> СОШ»  - Республиканский конкурс «Без </a:t>
            </a:r>
            <a:r>
              <a:rPr lang="ru-RU" sz="1100" dirty="0" err="1"/>
              <a:t>бергэ</a:t>
            </a:r>
            <a:r>
              <a:rPr lang="ru-RU" sz="1100" dirty="0"/>
              <a:t>», (театральная постановка) – 1 место;</a:t>
            </a:r>
          </a:p>
          <a:p>
            <a:r>
              <a:rPr lang="ru-RU" sz="1100" dirty="0"/>
              <a:t>- Валиева Л.Р., стипендиат Профсоюза за «Лучшую организацию работы с молодыми педагогами».</a:t>
            </a:r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185117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Поддержка талантливых педагогов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00150"/>
            <a:ext cx="7128791" cy="3891880"/>
          </a:xfrm>
        </p:spPr>
      </p:pic>
    </p:spTree>
    <p:extLst>
      <p:ext uri="{BB962C8B-B14F-4D97-AF65-F5344CB8AC3E}">
        <p14:creationId xmlns:p14="http://schemas.microsoft.com/office/powerpoint/2010/main" val="1053327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Поддержка ветеранов педагогического труда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008" y="1347613"/>
            <a:ext cx="4041775" cy="1584177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Ежегодно для ветеранов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пед.труда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проводится праздничное мероприятие, посвященное Дню Учителя и Декаде пожилых людей. Также регулярно поздравляем с юбилеем.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5171" name="Picture 3" descr="C:\Users\Win 7 PRO\Desktop\профсоюз\профсоюз 2019\20181004_1356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29" y="1203598"/>
            <a:ext cx="2808312" cy="21655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2" descr="C:\Users\Win 7 PRO\Desktop\профсоюз\профсоюз 2019\фото\20190128_1642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03798"/>
            <a:ext cx="2952328" cy="1923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859782"/>
            <a:ext cx="3740514" cy="228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079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Семинары, совещания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364088" y="2211710"/>
            <a:ext cx="3466736" cy="158417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Семинары - 2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Совещания - 2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Заседания президиума - 7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7614"/>
            <a:ext cx="4320480" cy="3283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766665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Периодические издания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55576" y="1631156"/>
            <a:ext cx="3741812" cy="296346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Газета «Мой профсоюз» - 43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Газета «Новое слово» - 32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5171" name="Picture 3" descr="C:\Users\Win 7 PRO\Desktop\20190129_11400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63988" y="1599642"/>
            <a:ext cx="374441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94216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в социальных сетях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13747"/>
            <a:ext cx="2341215" cy="339407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079431"/>
            <a:ext cx="2376264" cy="35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4841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28800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4"/>
            <a:ext cx="8229600" cy="4093567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Общеобразовательные организации – 795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Дошкольные образовательные организации - 513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Профессиональные образовательные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организации - 49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Другие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Лаишевский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детский дом и Управление образования) - 89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ленов профсоюзной организации: 1446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5022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4"/>
            <a:ext cx="8291264" cy="997223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Профсоюзная неделя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325" y="1358279"/>
            <a:ext cx="8229600" cy="3394075"/>
          </a:xfrm>
        </p:spPr>
        <p:txBody>
          <a:bodyPr/>
          <a:lstStyle/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Всего профсоюзных уроков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образовательных  организациях - 72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Проведено профсоюзных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собраний - 43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Проведено заседаний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профорганов - 44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Флешмобы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- 10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Заседание молодежного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совета - 2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Вновь принято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профсоюз 75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педагогов, приступивших работать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течении  2020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года.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25002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Профсоюзная неделя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Глава </a:t>
            </a:r>
            <a:r>
              <a:rPr lang="ru-RU" sz="1800" dirty="0" err="1" smtClean="0"/>
              <a:t>Лаишевсого</a:t>
            </a:r>
            <a:r>
              <a:rPr lang="ru-RU" sz="1800" dirty="0" smtClean="0"/>
              <a:t> муниципального района РТ </a:t>
            </a:r>
            <a:r>
              <a:rPr lang="ru-RU" sz="1800" dirty="0" err="1" smtClean="0"/>
              <a:t>Ильдус</a:t>
            </a:r>
            <a:r>
              <a:rPr lang="ru-RU" sz="1800" dirty="0" smtClean="0"/>
              <a:t> </a:t>
            </a:r>
            <a:r>
              <a:rPr lang="ru-RU" sz="1800" dirty="0" err="1" smtClean="0"/>
              <a:t>Фатихович</a:t>
            </a:r>
            <a:r>
              <a:rPr lang="ru-RU" sz="1800" dirty="0" smtClean="0"/>
              <a:t> </a:t>
            </a:r>
            <a:r>
              <a:rPr lang="ru-RU" sz="1800" dirty="0" err="1" smtClean="0"/>
              <a:t>Зарипов</a:t>
            </a:r>
            <a:r>
              <a:rPr lang="ru-RU" sz="1800" dirty="0" smtClean="0"/>
              <a:t> поздравил с Днем Профсоюзов РТ. </a:t>
            </a:r>
          </a:p>
          <a:p>
            <a:pPr marL="0" indent="0">
              <a:buNone/>
            </a:pPr>
            <a:r>
              <a:rPr lang="ru-RU" sz="1800" dirty="0" smtClean="0"/>
              <a:t>Отметил, что профсоюзное движение и впредь будет укрепляться, благодаря продуктивной деятельности всех звеньев и добросовестного труда каждой организации .</a:t>
            </a:r>
          </a:p>
          <a:p>
            <a:endParaRPr lang="ru-RU" sz="1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74" b="8482"/>
          <a:stretch/>
        </p:blipFill>
        <p:spPr>
          <a:xfrm>
            <a:off x="611560" y="1347614"/>
            <a:ext cx="3320312" cy="32470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544086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Профсоюзная неделя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День профсоюзов РТ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613" y="2194648"/>
            <a:ext cx="2222896" cy="2963862"/>
          </a:xfrm>
        </p:spPr>
      </p:pic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Профсоюзная открытка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31157"/>
            <a:ext cx="2093920" cy="2438400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18867"/>
            <a:ext cx="3635896" cy="342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947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ПРОФСОЮЗНАЯ НЕДЕЛЯ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Нас объединяет книга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003798"/>
            <a:ext cx="2082544" cy="187220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1800" dirty="0" smtClean="0"/>
              <a:t>Сильная </a:t>
            </a:r>
            <a:r>
              <a:rPr lang="ru-RU" sz="1800" dirty="0" err="1" smtClean="0"/>
              <a:t>первичка</a:t>
            </a:r>
            <a:r>
              <a:rPr lang="ru-RU" sz="1800" dirty="0" smtClean="0"/>
              <a:t>-сильный профсоюз</a:t>
            </a:r>
            <a:endParaRPr lang="ru-RU" sz="1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18867"/>
            <a:ext cx="2232248" cy="178898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538220"/>
            <a:ext cx="2088232" cy="16356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66" y="1691425"/>
            <a:ext cx="2377878" cy="17889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99" b="17402"/>
          <a:stretch/>
        </p:blipFill>
        <p:spPr>
          <a:xfrm>
            <a:off x="485640" y="3219822"/>
            <a:ext cx="2066585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432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вместе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31590"/>
            <a:ext cx="4038600" cy="3744416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7648" r="1935" b="33333"/>
          <a:stretch/>
        </p:blipFill>
        <p:spPr>
          <a:xfrm>
            <a:off x="611560" y="1203598"/>
            <a:ext cx="3672408" cy="3672408"/>
          </a:xfrm>
        </p:spPr>
      </p:pic>
    </p:spTree>
    <p:extLst>
      <p:ext uri="{BB962C8B-B14F-4D97-AF65-F5344CB8AC3E}">
        <p14:creationId xmlns:p14="http://schemas.microsoft.com/office/powerpoint/2010/main" val="32458567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Республиканский конкурс детского рисунка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81" b="10099"/>
          <a:stretch/>
        </p:blipFill>
        <p:spPr>
          <a:xfrm>
            <a:off x="539552" y="1200151"/>
            <a:ext cx="3744416" cy="381987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4" b="25643"/>
          <a:stretch/>
        </p:blipFill>
        <p:spPr>
          <a:xfrm>
            <a:off x="5220072" y="1194373"/>
            <a:ext cx="3045892" cy="3387823"/>
          </a:xfrm>
        </p:spPr>
      </p:pic>
    </p:spTree>
    <p:extLst>
      <p:ext uri="{BB962C8B-B14F-4D97-AF65-F5344CB8AC3E}">
        <p14:creationId xmlns:p14="http://schemas.microsoft.com/office/powerpoint/2010/main" val="42028167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5564</TotalTime>
  <Words>401</Words>
  <Application>Microsoft Office PowerPoint</Application>
  <PresentationFormat>Экран (16:9)</PresentationFormat>
  <Paragraphs>77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4_Тема Office</vt:lpstr>
      <vt:lpstr> </vt:lpstr>
      <vt:lpstr>                           По состоянию на 1 января 2021г. в  структуре:      -  первичные организации Профсоюза общеобразовательных  учреждений -26,    - первичные организации дошкольных образовательных учреждений - 15;    - профорганизация среднего профессионального образования- 1,    - другие профорганизации в системе общего образования -2.     Охват профсоюзным членством остается стабильным и составляет  99,79%     Количество членов профсоюза  составляет 1446 человек.   </vt:lpstr>
      <vt:lpstr>1. Общеобразовательные организации – 795 2. Дошкольные образовательные организации - 513 3. Профессиональные образовательные  организации - 49 4. Другие (Лаишевский детский дом и Управление образования) - 89 Всего членов профсоюзной организации: 1446</vt:lpstr>
      <vt:lpstr>Профсоюзная неделя  </vt:lpstr>
      <vt:lpstr>Профсоюзная неделя</vt:lpstr>
      <vt:lpstr>Профсоюзная неделя  </vt:lpstr>
      <vt:lpstr>ПРОФСОЮЗНАЯ НЕДЕЛЯ</vt:lpstr>
      <vt:lpstr>Мы вместе</vt:lpstr>
      <vt:lpstr>Республиканский конкурс детского рисунка</vt:lpstr>
      <vt:lpstr>Акция «Первомай дома 2020»</vt:lpstr>
      <vt:lpstr>Акция «Спасибо врачам»</vt:lpstr>
      <vt:lpstr>Экскурсионная поездка в Чебоксары</vt:lpstr>
      <vt:lpstr>Экскурсии</vt:lpstr>
      <vt:lpstr>Я помнить призываю</vt:lpstr>
      <vt:lpstr>Я помнить призываю</vt:lpstr>
      <vt:lpstr>Презентация PowerPoint</vt:lpstr>
      <vt:lpstr>Электронный профсоюз</vt:lpstr>
      <vt:lpstr>Санаторно-курортное оздоровление</vt:lpstr>
      <vt:lpstr>Тур выходного дня</vt:lpstr>
      <vt:lpstr>Работа с молодежью</vt:lpstr>
      <vt:lpstr>Стипендия</vt:lpstr>
      <vt:lpstr>Достижения АМП</vt:lpstr>
      <vt:lpstr>Поддержка талантливых педагогов</vt:lpstr>
      <vt:lpstr>Поддержка ветеранов педагогического труда</vt:lpstr>
      <vt:lpstr>Семинары, совещания</vt:lpstr>
      <vt:lpstr>Периодические издания</vt:lpstr>
      <vt:lpstr>Мы в социальных сетях</vt:lpstr>
      <vt:lpstr>     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Грант «Лучший работник сферы воспитания и дополнительного образования детей»</dc:title>
  <dc:creator>Safina</dc:creator>
  <cp:lastModifiedBy>Nick</cp:lastModifiedBy>
  <cp:revision>371</cp:revision>
  <cp:lastPrinted>2017-08-09T04:23:38Z</cp:lastPrinted>
  <dcterms:created xsi:type="dcterms:W3CDTF">2016-09-02T05:15:24Z</dcterms:created>
  <dcterms:modified xsi:type="dcterms:W3CDTF">2021-01-22T10:44:47Z</dcterms:modified>
</cp:coreProperties>
</file>